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3" r:id="rId2"/>
    <p:sldId id="256" r:id="rId3"/>
    <p:sldId id="257" r:id="rId4"/>
    <p:sldId id="258" r:id="rId5"/>
    <p:sldId id="281" r:id="rId6"/>
    <p:sldId id="280" r:id="rId7"/>
    <p:sldId id="259" r:id="rId8"/>
    <p:sldId id="260" r:id="rId9"/>
    <p:sldId id="261" r:id="rId10"/>
    <p:sldId id="262" r:id="rId11"/>
    <p:sldId id="266" r:id="rId12"/>
    <p:sldId id="263" r:id="rId13"/>
    <p:sldId id="269" r:id="rId14"/>
    <p:sldId id="272" r:id="rId15"/>
    <p:sldId id="264" r:id="rId16"/>
    <p:sldId id="275" r:id="rId17"/>
    <p:sldId id="274" r:id="rId18"/>
    <p:sldId id="279" r:id="rId19"/>
    <p:sldId id="276" r:id="rId20"/>
    <p:sldId id="270" r:id="rId21"/>
    <p:sldId id="267" r:id="rId22"/>
    <p:sldId id="268" r:id="rId23"/>
    <p:sldId id="278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5C49"/>
    <a:srgbClr val="763B00"/>
    <a:srgbClr val="732603"/>
    <a:srgbClr val="970303"/>
    <a:srgbClr val="0F2D45"/>
    <a:srgbClr val="00192A"/>
    <a:srgbClr val="0D263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8" d="100"/>
          <a:sy n="108" d="100"/>
        </p:scale>
        <p:origin x="170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5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9CF25-C666-4A1E-A5B5-E6E012D8CB33}" type="datetimeFigureOut">
              <a:rPr lang="zh-CN" altLang="en-US" smtClean="0"/>
              <a:t>2024/4/25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030EA-5E27-4328-B59D-93E36E950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fld id="{F1254234-A566-4FB8-BDEB-86E7D318387C}" type="datetimeFigureOut">
              <a:rPr lang="zh-CN" altLang="en-US"/>
              <a:t>2024/4/25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E655ED58-782C-42FB-82AB-762C5E34EA95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C9D9E-4523-4B9A-9A2D-6B25E52EB66A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7F658-B768-415B-99C1-E2B14A6A8D7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3035A-A020-4E08-A292-B9838108783A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FC814-8067-4008-9EC0-3BCD5FC4C03C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D1600-E828-462F-870F-D32D37E2C720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70837-05A3-451E-A961-BFEFE1D13A44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DC896-C63F-4084-AF25-4234602A00DA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F880B-A299-43A2-B8F9-81C694CD36A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A56DE-62BC-4E58-AD58-A7638A3D8D01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10A17-1F3D-42C4-9A9C-42764159A9A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E8C03-00B7-4AF7-958D-E4805394AB3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fld id="{D9061FE9-7391-4799-870E-694F1093EF3F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714375" y="1000125"/>
            <a:ext cx="7772400" cy="1470025"/>
          </a:xfrm>
        </p:spPr>
        <p:txBody>
          <a:bodyPr/>
          <a:lstStyle/>
          <a:p>
            <a:r>
              <a:rPr lang="zh-CN" altLang="en-US" b="1" dirty="0">
                <a:solidFill>
                  <a:srgbClr val="C00000"/>
                </a:solidFill>
              </a:rPr>
              <a:t>做</a:t>
            </a:r>
            <a:r>
              <a:rPr lang="en-US" altLang="zh-CN" b="1" dirty="0" err="1">
                <a:solidFill>
                  <a:srgbClr val="C00000"/>
                </a:solidFill>
              </a:rPr>
              <a:t>ppt</a:t>
            </a:r>
            <a:r>
              <a:rPr lang="zh-CN" altLang="en-US" b="1" dirty="0">
                <a:solidFill>
                  <a:srgbClr val="C00000"/>
                </a:solidFill>
              </a:rPr>
              <a:t>前请仔细阅读要求</a:t>
            </a: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228600" y="2714625"/>
            <a:ext cx="8762999" cy="28575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请按照本模板格式制作，禁止申办方自行修改模板。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2.PPT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一定要清晰，每页文字不宜过多。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请务必与研究者沟通清楚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,PPT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汇报不超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试验设计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292" name="TextBox 14"/>
          <p:cNvSpPr txBox="1">
            <a:spLocks noChangeArrowheads="1"/>
          </p:cNvSpPr>
          <p:nvPr/>
        </p:nvSpPr>
        <p:spPr bwMode="auto"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 dirty="0"/>
              <a:t>在此处填写</a:t>
            </a:r>
          </a:p>
        </p:txBody>
      </p:sp>
      <p:pic>
        <p:nvPicPr>
          <p:cNvPr id="12293" name="图片 10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294" name="AutoShape 5"/>
          <p:cNvCxnSpPr>
            <a:cxnSpLocks noChangeShapeType="1"/>
          </p:cNvCxnSpPr>
          <p:nvPr/>
        </p:nvCxnSpPr>
        <p:spPr bwMode="auto">
          <a:xfrm>
            <a:off x="7620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8392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安慰剂组的必要性及安全性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38200" y="1600200"/>
          <a:ext cx="7543800" cy="419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使用安慰剂的必要性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安慰剂组的保护措施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5720">
                <a:tc>
                  <a:txBody>
                    <a:bodyPr/>
                    <a:lstStyle/>
                    <a:p>
                      <a:endParaRPr lang="zh-CN" altLang="en-US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3327" name="图片 11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328" name="AutoShape 5"/>
          <p:cNvCxnSpPr>
            <a:cxnSpLocks noChangeShapeType="1"/>
          </p:cNvCxnSpPr>
          <p:nvPr/>
        </p:nvCxnSpPr>
        <p:spPr bwMode="auto">
          <a:xfrm>
            <a:off x="8382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受试者招募方式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33400" y="1524000"/>
          <a:ext cx="8153400" cy="419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受试者来源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招募广告投放模式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招募广告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57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拟招募的受试者人群特征（包括性别、年龄、种族等）；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拟采取的招募方式和方法；</a:t>
                      </a:r>
                      <a:endParaRPr lang="zh-CN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向受试者或其代表告知有关试验信息的方式；</a:t>
                      </a:r>
                      <a:endParaRPr lang="zh-CN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CN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试验的受益和风险在目标疾病人群中公平和公正分配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其他需要说明的问题。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zh-CN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endParaRPr lang="zh-CN" altLang="en-US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（样图）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4354" name="图片 11" descr="未标题-1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355" name="AutoShape 5"/>
          <p:cNvCxnSpPr>
            <a:cxnSpLocks noChangeShapeType="1"/>
          </p:cNvCxnSpPr>
          <p:nvPr/>
        </p:nvCxnSpPr>
        <p:spPr bwMode="auto">
          <a:xfrm>
            <a:off x="5334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入排标准，中途退出标准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3400" y="1524000"/>
          <a:ext cx="8153400" cy="419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入选标准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排除标准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中途退出标准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57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5378" name="图片 12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379" name="AutoShape 5"/>
          <p:cNvCxnSpPr>
            <a:cxnSpLocks noChangeShapeType="1"/>
          </p:cNvCxnSpPr>
          <p:nvPr/>
        </p:nvCxnSpPr>
        <p:spPr bwMode="auto">
          <a:xfrm>
            <a:off x="5334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/>
        </p:nvSpPr>
        <p:spPr bwMode="auto">
          <a:xfrm>
            <a:off x="0" y="2819400"/>
            <a:ext cx="9144000" cy="1470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3600" b="1" kern="0" dirty="0">
                <a:solidFill>
                  <a:schemeClr val="tx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知情同意书介绍</a:t>
            </a:r>
          </a:p>
        </p:txBody>
      </p:sp>
      <p:pic>
        <p:nvPicPr>
          <p:cNvPr id="16388" name="图片 10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52400" y="330200"/>
            <a:ext cx="9144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1" hangingPunct="1"/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</a:rPr>
              <a:t>贵州医科大学附属医院医学伦理委员会</a:t>
            </a:r>
            <a:endParaRPr lang="zh-CN" altLang="en-US" sz="24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eaLnBrk="1" hangingPunct="1"/>
            <a:endParaRPr lang="zh-CN" altLang="zh-CN" dirty="0"/>
          </a:p>
        </p:txBody>
      </p:sp>
      <p:cxnSp>
        <p:nvCxnSpPr>
          <p:cNvPr id="16390" name="AutoShape 5"/>
          <p:cNvCxnSpPr>
            <a:cxnSpLocks noChangeShapeType="1"/>
          </p:cNvCxnSpPr>
          <p:nvPr/>
        </p:nvCxnSpPr>
        <p:spPr bwMode="auto">
          <a:xfrm>
            <a:off x="14478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申请免知情同意的理由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7412" name="矩形 10"/>
          <p:cNvSpPr>
            <a:spLocks noChangeArrowheads="1"/>
          </p:cNvSpPr>
          <p:nvPr/>
        </p:nvSpPr>
        <p:spPr bwMode="auto">
          <a:xfrm>
            <a:off x="914400" y="3505200"/>
            <a:ext cx="76200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b="1"/>
              <a:t>利用可识别身份信息的人体材料或者数据进行研究，已无法找到该受试者，且研究项目不涉及个人隐私和商业利益</a:t>
            </a:r>
            <a:r>
              <a:rPr lang="zh-CN" altLang="en-US" b="1"/>
              <a:t>。</a:t>
            </a:r>
          </a:p>
        </p:txBody>
      </p:sp>
      <p:sp>
        <p:nvSpPr>
          <p:cNvPr id="17413" name="矩形 11"/>
          <p:cNvSpPr>
            <a:spLocks noChangeArrowheads="1"/>
          </p:cNvSpPr>
          <p:nvPr/>
        </p:nvSpPr>
        <p:spPr bwMode="auto">
          <a:xfrm>
            <a:off x="914400" y="2133600"/>
            <a:ext cx="77724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b="1"/>
              <a:t>生物样本捐献者已经签署了知情同意书，同意所捐献样本及相关信息可用于所有医学研究</a:t>
            </a:r>
            <a:r>
              <a:rPr lang="zh-CN" altLang="en-US" b="1"/>
              <a:t>。</a:t>
            </a:r>
          </a:p>
        </p:txBody>
      </p:sp>
      <p:sp>
        <p:nvSpPr>
          <p:cNvPr id="17414" name="矩形 12"/>
          <p:cNvSpPr>
            <a:spLocks noChangeArrowheads="1"/>
          </p:cNvSpPr>
          <p:nvPr/>
        </p:nvSpPr>
        <p:spPr bwMode="auto">
          <a:xfrm>
            <a:off x="533400" y="2144713"/>
            <a:ext cx="4159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/>
              <a:t>□</a:t>
            </a:r>
          </a:p>
        </p:txBody>
      </p:sp>
      <p:sp>
        <p:nvSpPr>
          <p:cNvPr id="17415" name="矩形 13"/>
          <p:cNvSpPr>
            <a:spLocks noChangeArrowheads="1"/>
          </p:cNvSpPr>
          <p:nvPr/>
        </p:nvSpPr>
        <p:spPr bwMode="auto">
          <a:xfrm>
            <a:off x="533400" y="3505200"/>
            <a:ext cx="41592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/>
              <a:t>□</a:t>
            </a:r>
          </a:p>
        </p:txBody>
      </p:sp>
      <p:pic>
        <p:nvPicPr>
          <p:cNvPr id="17416" name="图片 12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417" name="AutoShape 5"/>
          <p:cNvCxnSpPr>
            <a:cxnSpLocks noChangeShapeType="1"/>
          </p:cNvCxnSpPr>
          <p:nvPr/>
        </p:nvCxnSpPr>
        <p:spPr bwMode="auto">
          <a:xfrm>
            <a:off x="6096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知情同意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533400" y="1981200"/>
          <a:ext cx="7924800" cy="243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280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一、知情同意过程</a:t>
                      </a:r>
                      <a:endParaRPr lang="en-US" altLang="zh-CN" sz="20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algn="l"/>
                      <a:endParaRPr lang="zh-CN" altLang="en-US" sz="20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由谁做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在哪里做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怎么做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8451" name="图片 11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452" name="AutoShape 5"/>
          <p:cNvCxnSpPr>
            <a:cxnSpLocks noChangeShapeType="1"/>
          </p:cNvCxnSpPr>
          <p:nvPr/>
        </p:nvCxnSpPr>
        <p:spPr bwMode="auto">
          <a:xfrm>
            <a:off x="6096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知情同意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09600" y="1341438"/>
          <a:ext cx="7924800" cy="4373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839"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二、知情同意内容（</a:t>
                      </a:r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1</a:t>
                      </a:r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）</a:t>
                      </a:r>
                      <a:endParaRPr lang="en-US" altLang="zh-CN" sz="20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1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00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可能的风险与不适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预期受益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受试者的备选治疗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56">
                <a:tc gridSpan="2">
                  <a:txBody>
                    <a:bodyPr/>
                    <a:lstStyle/>
                    <a:p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补偿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金额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5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赔偿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保险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5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费用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申办者承担费用具体项目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5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受试者自付费用具体项目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9495" name="图片 11" descr="未标题-1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96" name="AutoShape 5"/>
          <p:cNvCxnSpPr>
            <a:cxnSpLocks noChangeShapeType="1"/>
          </p:cNvCxnSpPr>
          <p:nvPr/>
        </p:nvCxnSpPr>
        <p:spPr bwMode="auto">
          <a:xfrm>
            <a:off x="5334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知情同意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09600" y="1341438"/>
          <a:ext cx="7924800" cy="46786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3842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二、知情同意内容（</a:t>
                      </a:r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2</a:t>
                      </a:r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）</a:t>
                      </a:r>
                      <a:endParaRPr lang="en-US" altLang="zh-CN" sz="20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1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受试者信息保密性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受试者自愿性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样本的使用范围及时限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与试验相关的损害后的治疗措施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受试者及研究者权利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任何时候受试者都可以要求退出试验，满足退出标准时研究者可要求受试者退出。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endParaRPr lang="zh-CN" altLang="en-US" sz="1600" b="0" kern="120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0505" name="图片 11" descr="未标题-1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506" name="AutoShape 5"/>
          <p:cNvCxnSpPr>
            <a:cxnSpLocks noChangeShapeType="1"/>
          </p:cNvCxnSpPr>
          <p:nvPr/>
        </p:nvCxnSpPr>
        <p:spPr bwMode="auto">
          <a:xfrm>
            <a:off x="6096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知情同意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57200" y="1066800"/>
          <a:ext cx="8382000" cy="4770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85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6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84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三、弱势群体</a:t>
                      </a:r>
                      <a:endParaRPr lang="en-US" altLang="zh-CN" sz="20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20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89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涉及的弱势群体种类</a:t>
                      </a: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0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必要理由</a:t>
                      </a: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zh-CN" altLang="en-US" sz="11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弱势群体的选择需符合下列条件：</a:t>
                      </a:r>
                      <a:endParaRPr lang="en-US" altLang="zh-CN" sz="1100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zh-CN" altLang="en-US" sz="11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唯有以该弱势人群作为受试者，试验才能很好地进行；</a:t>
                      </a:r>
                      <a:endParaRPr lang="en-US" altLang="zh-CN" sz="1100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zh-CN" altLang="en-US" sz="11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试验针对该弱势群体特有的疾病或健康问题；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zh-CN" altLang="en-US" sz="11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当试验对弱势群体受试者不提供直接受益可能，试验风险一般不得大于最小风险，除非伦理委员会同意</a:t>
                      </a:r>
                      <a:r>
                        <a:rPr lang="zh-CN" altLang="en-US" sz="110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风险程度可略</a:t>
                      </a:r>
                      <a:r>
                        <a:rPr lang="zh-CN" altLang="en-US" sz="11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有增加；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zh-CN" altLang="en-US" sz="11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当受试者不能给予充分知情同意时，要获得其法定代理人的知情同意，如有可能还应同时获得受试者本人的同意。</a:t>
                      </a: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895">
                <a:tc>
                  <a:txBody>
                    <a:bodyPr/>
                    <a:lstStyle/>
                    <a:p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保护措施</a:t>
                      </a: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知情同意书的签署特殊要求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法定监护人，见证人等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1526" name="图片 11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527" name="AutoShape 5"/>
          <p:cNvCxnSpPr>
            <a:cxnSpLocks noChangeShapeType="1"/>
          </p:cNvCxnSpPr>
          <p:nvPr/>
        </p:nvCxnSpPr>
        <p:spPr bwMode="auto">
          <a:xfrm>
            <a:off x="4572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52400" y="457200"/>
            <a:ext cx="9144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1" hangingPunct="1"/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</a:rPr>
              <a:t>浙江省人民医院毕节医院伦理</a:t>
            </a:r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</a:rPr>
              <a:t>委员会</a:t>
            </a:r>
            <a:endParaRPr lang="zh-CN" altLang="en-US" sz="24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eaLnBrk="1" hangingPunct="1"/>
            <a:endParaRPr lang="zh-CN" altLang="zh-CN" dirty="0"/>
          </a:p>
        </p:txBody>
      </p:sp>
      <p:cxnSp>
        <p:nvCxnSpPr>
          <p:cNvPr id="3078" name="AutoShape 5"/>
          <p:cNvCxnSpPr>
            <a:cxnSpLocks noChangeShapeType="1"/>
          </p:cNvCxnSpPr>
          <p:nvPr/>
        </p:nvCxnSpPr>
        <p:spPr bwMode="auto">
          <a:xfrm>
            <a:off x="14478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sp>
        <p:nvSpPr>
          <p:cNvPr id="15" name="副标题 2"/>
          <p:cNvSpPr txBox="1"/>
          <p:nvPr/>
        </p:nvSpPr>
        <p:spPr bwMode="auto">
          <a:xfrm>
            <a:off x="152400" y="5334000"/>
            <a:ext cx="2971800" cy="381000"/>
          </a:xfrm>
          <a:prstGeom prst="rect">
            <a:avLst/>
          </a:prstGeom>
          <a:noFill/>
          <a:ln w="3175">
            <a:noFill/>
            <a:miter lim="800000"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endParaRPr lang="zh-CN" altLang="en-US" sz="16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6" name="副标题 2"/>
          <p:cNvSpPr txBox="1"/>
          <p:nvPr/>
        </p:nvSpPr>
        <p:spPr bwMode="auto">
          <a:xfrm>
            <a:off x="3048000" y="5334000"/>
            <a:ext cx="2971800" cy="381000"/>
          </a:xfrm>
          <a:prstGeom prst="rect">
            <a:avLst/>
          </a:prstGeom>
          <a:noFill/>
          <a:ln w="3175">
            <a:noFill/>
            <a:miter lim="800000"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endParaRPr lang="zh-CN" altLang="en-US" sz="16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7" name="副标题 2"/>
          <p:cNvSpPr txBox="1"/>
          <p:nvPr/>
        </p:nvSpPr>
        <p:spPr bwMode="auto">
          <a:xfrm>
            <a:off x="6019800" y="5334000"/>
            <a:ext cx="29718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endParaRPr lang="zh-CN" altLang="en-US" sz="16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3" name="标题 1"/>
          <p:cNvSpPr txBox="1"/>
          <p:nvPr/>
        </p:nvSpPr>
        <p:spPr bwMode="auto">
          <a:xfrm>
            <a:off x="0" y="1371600"/>
            <a:ext cx="9144000" cy="1470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伦理审查会议项目简介</a:t>
            </a:r>
          </a:p>
        </p:txBody>
      </p:sp>
      <p:pic>
        <p:nvPicPr>
          <p:cNvPr id="39" name="图片 38" descr="未标题-1.jpg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graphicFrame>
        <p:nvGraphicFramePr>
          <p:cNvPr id="21" name="表格 2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19200" y="3657600"/>
          <a:ext cx="6705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j-cs"/>
                        </a:rPr>
                        <a:t>承担科室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zh-CN" altLang="en-US" sz="1800" b="1" kern="0" dirty="0">
                          <a:solidFill>
                            <a:schemeClr val="tx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j-cs"/>
                        </a:rPr>
                        <a:t>主要研究者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zh-CN" altLang="en-US" sz="1800" b="1" kern="0" dirty="0">
                          <a:solidFill>
                            <a:schemeClr val="tx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j-cs"/>
                        </a:rPr>
                        <a:t>申办者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altLang="zh-CN" sz="1800" b="1" kern="0" dirty="0">
                          <a:solidFill>
                            <a:schemeClr val="tx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j-cs"/>
                        </a:rPr>
                        <a:t>PPT</a:t>
                      </a:r>
                      <a:r>
                        <a:rPr lang="zh-CN" altLang="en-US" sz="1800" b="1" kern="0" dirty="0">
                          <a:solidFill>
                            <a:schemeClr val="tx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j-cs"/>
                        </a:rPr>
                        <a:t>汇报人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评价指标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/>
              <a:t>在此处填写</a:t>
            </a:r>
          </a:p>
        </p:txBody>
      </p:sp>
      <p:pic>
        <p:nvPicPr>
          <p:cNvPr id="22533" name="图片 10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534" name="AutoShape 5"/>
          <p:cNvCxnSpPr>
            <a:cxnSpLocks noChangeShapeType="1"/>
          </p:cNvCxnSpPr>
          <p:nvPr/>
        </p:nvCxnSpPr>
        <p:spPr bwMode="auto">
          <a:xfrm>
            <a:off x="5334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监察和稽查计划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3556" name="矩形 10"/>
          <p:cNvSpPr>
            <a:spLocks noChangeArrowheads="1"/>
          </p:cNvSpPr>
          <p:nvPr/>
        </p:nvSpPr>
        <p:spPr bwMode="auto">
          <a:xfrm>
            <a:off x="990600" y="1447800"/>
            <a:ext cx="76200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DSMP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DSMB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（独立的数据与安全监察委员会）</a:t>
            </a:r>
          </a:p>
        </p:txBody>
      </p:sp>
      <p:sp>
        <p:nvSpPr>
          <p:cNvPr id="23557" name="TextBox 13"/>
          <p:cNvSpPr txBox="1">
            <a:spLocks noChangeArrowheads="1"/>
          </p:cNvSpPr>
          <p:nvPr/>
        </p:nvSpPr>
        <p:spPr bwMode="auto">
          <a:xfrm>
            <a:off x="1066800" y="2024063"/>
            <a:ext cx="7696200" cy="338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/>
              <a:t>在此处填写</a:t>
            </a:r>
          </a:p>
        </p:txBody>
      </p:sp>
      <p:pic>
        <p:nvPicPr>
          <p:cNvPr id="23558" name="图片 10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559" name="AutoShape 5"/>
          <p:cNvCxnSpPr>
            <a:cxnSpLocks noChangeShapeType="1"/>
          </p:cNvCxnSpPr>
          <p:nvPr/>
        </p:nvCxnSpPr>
        <p:spPr bwMode="auto">
          <a:xfrm>
            <a:off x="4572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研究成果及表现形式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4580" name="TextBox 12"/>
          <p:cNvSpPr txBox="1">
            <a:spLocks noChangeArrowheads="1"/>
          </p:cNvSpPr>
          <p:nvPr/>
        </p:nvSpPr>
        <p:spPr bwMode="auto"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/>
              <a:t>在此处填写</a:t>
            </a:r>
          </a:p>
        </p:txBody>
      </p:sp>
      <p:pic>
        <p:nvPicPr>
          <p:cNvPr id="24581" name="图片 10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582" name="AutoShape 5"/>
          <p:cNvCxnSpPr>
            <a:cxnSpLocks noChangeShapeType="1"/>
          </p:cNvCxnSpPr>
          <p:nvPr/>
        </p:nvCxnSpPr>
        <p:spPr bwMode="auto">
          <a:xfrm>
            <a:off x="4572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/>
        </p:nvSpPr>
        <p:spPr bwMode="auto">
          <a:xfrm>
            <a:off x="0" y="2819400"/>
            <a:ext cx="9144000" cy="1470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eaLnBrk="1" hangingPunct="1">
              <a:lnSpc>
                <a:spcPct val="200000"/>
              </a:lnSpc>
              <a:defRPr/>
            </a:pPr>
            <a:r>
              <a:rPr lang="zh-CN" altLang="en-US" sz="3200" b="1" kern="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望各位专家提出宝贵意见，谢谢！</a:t>
            </a:r>
            <a:endParaRPr lang="en-US" altLang="zh-CN" sz="3200" b="1" kern="0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pPr algn="ctr" eaLnBrk="1" hangingPunct="1">
              <a:lnSpc>
                <a:spcPct val="200000"/>
              </a:lnSpc>
              <a:defRPr/>
            </a:pPr>
            <a:r>
              <a:rPr lang="en-US" altLang="zh-CN" sz="2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Thanks for experts advice</a:t>
            </a:r>
            <a:r>
              <a:rPr lang="zh-CN" altLang="en-US" sz="2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400" b="1" kern="0" dirty="0">
              <a:solidFill>
                <a:schemeClr val="tx2"/>
              </a:solidFill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52400" y="330200"/>
            <a:ext cx="9144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1" hangingPunct="1"/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</a:rPr>
              <a:t>浙江省人民医院毕节医院伦理</a:t>
            </a:r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</a:rPr>
              <a:t>委员会</a:t>
            </a:r>
            <a:endParaRPr lang="zh-CN" altLang="en-US" sz="24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eaLnBrk="1" hangingPunct="1"/>
            <a:endParaRPr lang="zh-CN" altLang="zh-CN" dirty="0"/>
          </a:p>
        </p:txBody>
      </p:sp>
      <p:cxnSp>
        <p:nvCxnSpPr>
          <p:cNvPr id="25605" name="AutoShape 5"/>
          <p:cNvCxnSpPr>
            <a:cxnSpLocks noChangeShapeType="1"/>
          </p:cNvCxnSpPr>
          <p:nvPr/>
        </p:nvCxnSpPr>
        <p:spPr bwMode="auto">
          <a:xfrm>
            <a:off x="14478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pic>
        <p:nvPicPr>
          <p:cNvPr id="25607" name="图片 15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 txBox="1"/>
          <p:nvPr/>
        </p:nvSpPr>
        <p:spPr bwMode="auto">
          <a:xfrm>
            <a:off x="-60960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      研究项目概况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09600" y="1676400"/>
          <a:ext cx="8001001" cy="33528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616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8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9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伦理受理号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zh-CN" altLang="en-US" sz="16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25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项目名称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承担科室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主要研究者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研究期别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注册分类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43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药物</a:t>
                      </a:r>
                      <a:r>
                        <a:rPr lang="en-US" altLang="zh-CN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器械名称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剂型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申办者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CRO</a:t>
                      </a: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公司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25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经费来源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77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承担角色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组长单位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是否已批准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0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参与单位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5173" name="AutoShape 5"/>
          <p:cNvCxnSpPr>
            <a:cxnSpLocks noChangeShapeType="1"/>
          </p:cNvCxnSpPr>
          <p:nvPr/>
        </p:nvCxnSpPr>
        <p:spPr bwMode="auto">
          <a:xfrm>
            <a:off x="5334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pic>
        <p:nvPicPr>
          <p:cNvPr id="5175" name="图片 15" descr="未标题-1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22860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研究团队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46280136"/>
              </p:ext>
            </p:extLst>
          </p:nvPr>
        </p:nvGraphicFramePr>
        <p:xfrm>
          <a:off x="533400" y="1524000"/>
          <a:ext cx="8077198" cy="376195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702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1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1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96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PI</a:t>
                      </a: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在研项目数量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zh-CN" altLang="en-US" sz="16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6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PI</a:t>
                      </a: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利益冲突申明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612">
                <a:tc gridSpan="5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6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姓名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科室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职称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负责事项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GCP</a:t>
                      </a:r>
                      <a:r>
                        <a:rPr lang="zh-CN" altLang="en-US" sz="1600" b="1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证书时间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1600" b="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PI</a:t>
                      </a: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1600" b="0" kern="1200" dirty="0" err="1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SubI</a:t>
                      </a: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zh-CN" altLang="en-US" sz="1600" b="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资料管理员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zh-CN" altLang="en-US" sz="1600" b="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研究护士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6203" name="AutoShape 5"/>
          <p:cNvCxnSpPr>
            <a:cxnSpLocks noChangeShapeType="1"/>
          </p:cNvCxnSpPr>
          <p:nvPr/>
        </p:nvCxnSpPr>
        <p:spPr bwMode="auto">
          <a:xfrm>
            <a:off x="5334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pic>
        <p:nvPicPr>
          <p:cNvPr id="6205" name="图片 13" descr="未标题-1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0480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研究开展的临床意义</a:t>
            </a:r>
          </a:p>
        </p:txBody>
      </p:sp>
      <p:cxnSp>
        <p:nvCxnSpPr>
          <p:cNvPr id="7172" name="AutoShape 5"/>
          <p:cNvCxnSpPr>
            <a:cxnSpLocks noChangeShapeType="1"/>
          </p:cNvCxnSpPr>
          <p:nvPr/>
        </p:nvCxnSpPr>
        <p:spPr bwMode="auto">
          <a:xfrm>
            <a:off x="6858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pic>
        <p:nvPicPr>
          <p:cNvPr id="7174" name="图片 13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Box 14"/>
          <p:cNvSpPr txBox="1">
            <a:spLocks noChangeArrowheads="1"/>
          </p:cNvSpPr>
          <p:nvPr/>
        </p:nvSpPr>
        <p:spPr bwMode="auto"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/>
              <a:t>在此处填写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/>
        </p:nvSpPr>
        <p:spPr bwMode="auto">
          <a:xfrm>
            <a:off x="0" y="2819400"/>
            <a:ext cx="9144000" cy="1470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3600" b="1" kern="0" dirty="0">
                <a:solidFill>
                  <a:schemeClr val="tx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方案介绍</a:t>
            </a:r>
          </a:p>
        </p:txBody>
      </p:sp>
      <p:pic>
        <p:nvPicPr>
          <p:cNvPr id="8196" name="图片 10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152400" y="330200"/>
            <a:ext cx="9144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1" hangingPunct="1"/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eaLnBrk="1" hangingPunct="1"/>
            <a:endParaRPr lang="zh-CN" altLang="zh-CN" dirty="0"/>
          </a:p>
        </p:txBody>
      </p:sp>
      <p:cxnSp>
        <p:nvCxnSpPr>
          <p:cNvPr id="8198" name="AutoShape 5"/>
          <p:cNvCxnSpPr>
            <a:cxnSpLocks noChangeShapeType="1"/>
          </p:cNvCxnSpPr>
          <p:nvPr/>
        </p:nvCxnSpPr>
        <p:spPr bwMode="auto">
          <a:xfrm>
            <a:off x="14478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sp>
        <p:nvSpPr>
          <p:cNvPr id="8" name="矩形 7"/>
          <p:cNvSpPr/>
          <p:nvPr/>
        </p:nvSpPr>
        <p:spPr>
          <a:xfrm>
            <a:off x="1524000" y="381001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</a:rPr>
              <a:t>浙江省人民医院毕节医院伦理委员会</a:t>
            </a:r>
            <a:endParaRPr lang="zh-CN" altLang="en-US" sz="24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研究背景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09600" y="1371600"/>
          <a:ext cx="8001000" cy="45288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00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研究前期的动物实验及文献基础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9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9228" name="AutoShape 5"/>
          <p:cNvCxnSpPr>
            <a:cxnSpLocks noChangeShapeType="1"/>
          </p:cNvCxnSpPr>
          <p:nvPr/>
        </p:nvCxnSpPr>
        <p:spPr bwMode="auto">
          <a:xfrm>
            <a:off x="6096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  <p:pic>
        <p:nvPicPr>
          <p:cNvPr id="9230" name="图片 13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04800" y="304800"/>
            <a:ext cx="88392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研究内容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09600" y="1524000"/>
          <a:ext cx="7848600" cy="393223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3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研究目的</a:t>
                      </a: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02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研究方法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37">
                <a:tc grid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研究内容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试验人群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样本量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(</a:t>
                      </a: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我院数量、总数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  <a:sym typeface="Wingdings" panose="05000000000000000000" pitchFamily="2" charset="2"/>
                        </a:rPr>
                        <a:t>)</a:t>
                      </a: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              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试验分组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是否使用安慰剂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研究周期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37">
                <a:tc grid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是否涉及人类遗传资源采集、收集、买卖、出口、出境</a:t>
                      </a:r>
                      <a:endParaRPr lang="en-US" altLang="zh-CN" sz="1600" b="1" kern="1200" dirty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277" name="图片 10" descr="未标题-1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78" name="AutoShape 5"/>
          <p:cNvCxnSpPr>
            <a:cxnSpLocks noChangeShapeType="1"/>
          </p:cNvCxnSpPr>
          <p:nvPr/>
        </p:nvCxnSpPr>
        <p:spPr bwMode="auto">
          <a:xfrm>
            <a:off x="6096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 bwMode="auto"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药物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器械的介绍</a:t>
            </a:r>
            <a:endParaRPr lang="zh-CN" altLang="en-US" sz="24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762000" y="1420813"/>
          <a:ext cx="7543800" cy="4522791"/>
        </p:xfrm>
        <a:graphic>
          <a:graphicData uri="http://schemas.openxmlformats.org/drawingml/2006/table">
            <a:tbl>
              <a:tblPr/>
              <a:tblGrid>
                <a:gridCol w="1582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9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试验药物</a:t>
                      </a: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对照药物</a:t>
                      </a: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药物</a:t>
                      </a: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器械名称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有效成份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生产单位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GB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GB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生产批号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规    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使用剂量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3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1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作用机理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适应症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831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1309" name="图片 11" descr="未标题-1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310" name="AutoShape 5"/>
          <p:cNvCxnSpPr>
            <a:cxnSpLocks noChangeShapeType="1"/>
          </p:cNvCxnSpPr>
          <p:nvPr/>
        </p:nvCxnSpPr>
        <p:spPr bwMode="auto">
          <a:xfrm>
            <a:off x="762000" y="914400"/>
            <a:ext cx="670560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</a:ln>
        </p:spPr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07c1579-97f5-4a1f-b441-c3aafba50bd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8b3920b-ca6b-4380-b35d-f96943affd79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6777dc4-4457-4b5b-b101-428e90bded52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77f3125-9f55-48f4-9e9e-30dd3c7120f8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5692006-7b7c-4a8f-a3b8-4c2d95c00f9a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f19ba19-0c91-4bc9-b1cb-b0327b2f170c}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</TotalTime>
  <Words>693</Words>
  <Application>Microsoft Office PowerPoint</Application>
  <PresentationFormat>全屏显示(4:3)</PresentationFormat>
  <Paragraphs>161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华文中宋</vt:lpstr>
      <vt:lpstr>楷体</vt:lpstr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做ppt前请仔细阅读要求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RJIRB</dc:creator>
  <cp:lastModifiedBy>Tao Chen</cp:lastModifiedBy>
  <cp:revision>96</cp:revision>
  <cp:lastPrinted>2113-01-01T00:00:00Z</cp:lastPrinted>
  <dcterms:created xsi:type="dcterms:W3CDTF">2017-01-06T08:23:00Z</dcterms:created>
  <dcterms:modified xsi:type="dcterms:W3CDTF">2024-04-25T08:29:38Z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2052-11.1.0.10132</vt:lpwstr>
  </property>
</Properties>
</file>